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4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56.xml"/>
  <Override ContentType="application/vnd.openxmlformats-officedocument.presentationml.slide+xml" PartName="/ppt/slides/slide24.xml"/>
  <Override ContentType="application/vnd.openxmlformats-officedocument.presentationml.slide+xml" PartName="/ppt/slides/slide5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44.xml"/>
  <Override ContentType="application/vnd.openxmlformats-officedocument.presentationml.slide+xml" PartName="/ppt/slides/slide46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52.xml"/>
  <Override ContentType="application/vnd.openxmlformats-officedocument.presentationml.slide+xml" PartName="/ppt/slides/slide22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54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10.xml"/>
  <Override ContentType="application/vnd.openxmlformats-officedocument.presentationml.slide+xml" PartName="/ppt/slides/slide51.xml"/>
  <Override ContentType="application/vnd.openxmlformats-officedocument.presentationml.slide+xml" PartName="/ppt/slides/slide57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41.xml"/>
  <Override ContentType="application/vnd.openxmlformats-officedocument.presentationml.slide+xml" PartName="/ppt/slides/slide55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2" Type="http://schemas.openxmlformats.org/officeDocument/2006/relationships/presProps" Target="presProps.xml"/><Relationship Id="rId1" Type="http://schemas.openxmlformats.org/officeDocument/2006/relationships/theme" Target="theme/theme3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1" Type="http://schemas.openxmlformats.org/officeDocument/2006/relationships/slide" Target="slides/slide36.xml"/><Relationship Id="rId3" Type="http://schemas.openxmlformats.org/officeDocument/2006/relationships/tableStyles" Target="tableStyles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60" Type="http://schemas.openxmlformats.org/officeDocument/2006/relationships/slide" Target="slides/slide55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62" Type="http://schemas.openxmlformats.org/officeDocument/2006/relationships/slide" Target="slides/slide57.xml"/><Relationship Id="rId61" Type="http://schemas.openxmlformats.org/officeDocument/2006/relationships/slide" Target="slides/slide5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2" Type="http://schemas.openxmlformats.org/officeDocument/2006/relationships/image" Target="../media/image0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2.xml.rels><?xml version="1.0" encoding="UTF-8" standalone="yes"?><Relationships xmlns="http://schemas.openxmlformats.org/package/2006/relationships"><Relationship Id="rId2" Type="http://schemas.openxmlformats.org/officeDocument/2006/relationships/image" Target="../media/image0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2" Type="http://schemas.openxmlformats.org/officeDocument/2006/relationships/image" Target="../media/image0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solidFill>
          <a:srgbClr val="99DBF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0850"/>
            <a:ext cx="9144000" cy="335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idx="12" type="sldNum"/>
          </p:nvPr>
        </p:nvSpPr>
        <p:spPr>
          <a:xfrm>
            <a:off x="4193382" y="4887426"/>
            <a:ext cx="450055" cy="17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900" u="none" cap="none" strike="noStrike">
                <a:solidFill>
                  <a:srgbClr val="9C9DA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28613" y="2736057"/>
            <a:ext cx="8129585" cy="51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28613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Font typeface="Arial"/>
              <a:buNone/>
              <a:defRPr/>
            </a:lvl1pPr>
            <a:lvl2pPr indent="0" marL="342900" marR="0" rtl="0" algn="ctr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None/>
              <a:defRPr/>
            </a:lvl2pPr>
            <a:lvl3pPr indent="0" marL="685800" marR="0" rtl="0" algn="ctr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None/>
              <a:defRPr/>
            </a:lvl3pPr>
            <a:lvl4pPr indent="0" marL="1028700" marR="0" rtl="0" algn="ctr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None/>
              <a:defRPr/>
            </a:lvl4pPr>
            <a:lvl5pPr indent="0" marL="1371600" marR="0" rtl="0" algn="ctr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None/>
              <a:defRPr/>
            </a:lvl5pPr>
            <a:lvl6pPr indent="0" marL="1714500" marR="0" rtl="0" algn="ctr">
              <a:lnSpc>
                <a:spcPct val="90000"/>
              </a:lnSpc>
              <a:spcBef>
                <a:spcPts val="375"/>
              </a:spcBef>
              <a:buClr>
                <a:srgbClr val="95BC46"/>
              </a:buClr>
              <a:buFont typeface="Arial"/>
              <a:buNone/>
              <a:defRPr/>
            </a:lvl6pPr>
            <a:lvl7pPr indent="0" marL="20574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/>
            </a:lvl7pPr>
            <a:lvl8pPr indent="0" marL="24003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/>
            </a:lvl8pPr>
            <a:lvl9pPr indent="0" marL="2743200" marR="0" rtl="0" algn="ctr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2" type="body"/>
          </p:nvPr>
        </p:nvSpPr>
        <p:spPr>
          <a:xfrm>
            <a:off x="328613" y="3678144"/>
            <a:ext cx="2068116" cy="2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5CE600"/>
              </a:buClr>
              <a:buFont typeface="Lato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5" name="Shape 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375" y="1748553"/>
            <a:ext cx="38004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00" y="22067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>
            <p:ph idx="3" type="ctrTitle"/>
          </p:nvPr>
        </p:nvSpPr>
        <p:spPr>
          <a:xfrm>
            <a:off x="1014288" y="277082"/>
            <a:ext cx="8129699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/ title &amp; sub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idx="12" type="sldNum"/>
          </p:nvPr>
        </p:nvSpPr>
        <p:spPr>
          <a:xfrm>
            <a:off x="4193382" y="4887426"/>
            <a:ext cx="450055" cy="17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900" u="none" cap="none" strike="noStrike">
                <a:solidFill>
                  <a:srgbClr val="9C9DA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28613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28612" y="1350169"/>
            <a:ext cx="8503500" cy="26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indent="129540" marL="137160" rtl="0">
              <a:spcBef>
                <a:spcPts val="0"/>
              </a:spcBef>
              <a:defRPr/>
            </a:lvl2pPr>
            <a:lvl3pPr indent="132080" marL="274320" rtl="0">
              <a:spcBef>
                <a:spcPts val="0"/>
              </a:spcBef>
              <a:defRPr/>
            </a:lvl3pPr>
            <a:lvl4pPr indent="134619" marL="411480" rtl="0">
              <a:spcBef>
                <a:spcPts val="0"/>
              </a:spcBef>
              <a:defRPr/>
            </a:lvl4pPr>
            <a:lvl5pPr indent="137159" marL="54864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2" name="Shape 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9100" y="0"/>
            <a:ext cx="1104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/ 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2" type="sldNum"/>
          </p:nvPr>
        </p:nvSpPr>
        <p:spPr>
          <a:xfrm>
            <a:off x="4193382" y="4887426"/>
            <a:ext cx="450055" cy="17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900" u="none" cap="none" strike="noStrike">
                <a:solidFill>
                  <a:srgbClr val="9C9DA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328613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28612" y="1115170"/>
            <a:ext cx="4120141" cy="3196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indent="129540" marL="137160" rtl="0">
              <a:spcBef>
                <a:spcPts val="0"/>
              </a:spcBef>
              <a:defRPr/>
            </a:lvl2pPr>
            <a:lvl3pPr indent="132080" marL="274320" rtl="0">
              <a:spcBef>
                <a:spcPts val="0"/>
              </a:spcBef>
              <a:defRPr/>
            </a:lvl3pPr>
            <a:lvl4pPr indent="134619" marL="411480" rtl="0">
              <a:spcBef>
                <a:spcPts val="0"/>
              </a:spcBef>
              <a:defRPr/>
            </a:lvl4pPr>
            <a:lvl5pPr indent="137159" marL="54864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580575" y="1115170"/>
            <a:ext cx="4120141" cy="3196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indent="129540" marL="137160" rtl="0">
              <a:spcBef>
                <a:spcPts val="0"/>
              </a:spcBef>
              <a:defRPr/>
            </a:lvl2pPr>
            <a:lvl3pPr indent="132080" marL="274320" rtl="0">
              <a:spcBef>
                <a:spcPts val="0"/>
              </a:spcBef>
              <a:defRPr/>
            </a:lvl3pPr>
            <a:lvl4pPr indent="134619" marL="411480" rtl="0">
              <a:spcBef>
                <a:spcPts val="0"/>
              </a:spcBef>
              <a:defRPr/>
            </a:lvl4pPr>
            <a:lvl5pPr indent="137159" marL="54864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9100" y="0"/>
            <a:ext cx="1104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28614" y="304137"/>
            <a:ext cx="8408100" cy="96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28614" y="1526650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66700" marL="137160" marR="0" rtl="0" algn="l">
              <a:lnSpc>
                <a:spcPct val="90000"/>
              </a:lnSpc>
              <a:spcBef>
                <a:spcPts val="750"/>
              </a:spcBef>
              <a:buClr>
                <a:srgbClr val="5CE600"/>
              </a:buClr>
              <a:buFont typeface="Arial"/>
              <a:buChar char="•"/>
              <a:defRPr/>
            </a:lvl1pPr>
            <a:lvl2pPr indent="238760" marL="274320" marR="0" rtl="0" algn="l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Char char="•"/>
              <a:defRPr/>
            </a:lvl2pPr>
            <a:lvl3pPr indent="210819" marL="411480" marR="0" rtl="0" algn="l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Char char="•"/>
              <a:defRPr/>
            </a:lvl3pPr>
            <a:lvl4pPr indent="208279" marL="548640" marR="0" rtl="0" algn="l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Char char="•"/>
              <a:defRPr/>
            </a:lvl4pPr>
            <a:lvl5pPr indent="187960" marL="685800" marR="0" rtl="0" algn="l">
              <a:lnSpc>
                <a:spcPct val="90000"/>
              </a:lnSpc>
              <a:spcBef>
                <a:spcPts val="375"/>
              </a:spcBef>
              <a:buClr>
                <a:srgbClr val="5CE600"/>
              </a:buClr>
              <a:buFont typeface="Arial"/>
              <a:buChar char="•"/>
              <a:defRPr/>
            </a:lvl5pPr>
            <a:lvl6pPr indent="-114300" marL="1885950" marR="0" rtl="0" algn="l">
              <a:lnSpc>
                <a:spcPct val="90000"/>
              </a:lnSpc>
              <a:spcBef>
                <a:spcPts val="375"/>
              </a:spcBef>
              <a:buClr>
                <a:srgbClr val="95BC46"/>
              </a:buClr>
              <a:buFont typeface="Arial"/>
              <a:buChar char="•"/>
              <a:defRPr/>
            </a:lvl6pPr>
            <a:lvl7pPr indent="-82550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82550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82550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4193382" y="4887426"/>
            <a:ext cx="450055" cy="17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900" u="none" cap="none" strike="noStrike">
                <a:solidFill>
                  <a:srgbClr val="9C9DA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" name="Shape 8"/>
          <p:cNvSpPr txBox="1"/>
          <p:nvPr/>
        </p:nvSpPr>
        <p:spPr>
          <a:xfrm>
            <a:off x="338667" y="4887426"/>
            <a:ext cx="2580103" cy="174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700">
                <a:solidFill>
                  <a:srgbClr val="9C9DA0"/>
                </a:solidFill>
                <a:latin typeface="Lato"/>
                <a:ea typeface="Lato"/>
                <a:cs typeface="Lato"/>
                <a:sym typeface="Lato"/>
              </a:rPr>
              <a:t>Summer Of NativeScript - 2015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ApiReference/ui/frame/Frame.html" TargetMode="External"/><Relationship Id="rId3" Type="http://schemas.openxmlformats.org/officeDocument/2006/relationships/hyperlink" Target=" http://docs.nativescript.org/navigation" TargetMode="External"/><Relationship Id="rId6" Type="http://schemas.openxmlformats.org/officeDocument/2006/relationships/hyperlink" Target="https://github.com/NativeScript/sample-JustMeme/blob/ff36df2f316162bd1b7c6cd4f4dd4b6962880444/src/shared/navigation.js#L8-10" TargetMode="External"/><Relationship Id="rId5" Type="http://schemas.openxmlformats.org/officeDocument/2006/relationships/hyperlink" Target="https://github.com/NativeScript/sample-JustMeme/blob/ff36df2f316162bd1b7c6cd4f4dd4b6962880444/src/shared/navigation.js" TargetMode="External"/><Relationship Id="rId7" Type="http://schemas.openxmlformats.org/officeDocument/2006/relationships/hyperlink" Target="https://github.com/NativeScript/sample-JustMeme/blob/ff36df2f316162bd1b7c6cd4f4dd4b6962880444/src/shared/navigation.js#L38" TargetMode="Externa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gif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jpg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application-management#use-application-callbacks" TargetMode="External"/><Relationship Id="rId3" Type="http://schemas.openxmlformats.org/officeDocument/2006/relationships/hyperlink" Target="http://docs.nativescript.org/ApiReference/application/README" TargetMode="External"/><Relationship Id="rId9" Type="http://schemas.openxmlformats.org/officeDocument/2006/relationships/hyperlink" Target="https://github.com/NativeScript/sample-JustMeme/blob/ff36df2f316162bd1b7c6cd4f4dd4b6962880444/src/views/home/home.js#L16-54" TargetMode="External"/><Relationship Id="rId6" Type="http://schemas.openxmlformats.org/officeDocument/2006/relationships/hyperlink" Target="http://docs.nativescript.org/ApiReference/ui/page/knownEvents/README.html" TargetMode="External"/><Relationship Id="rId5" Type="http://schemas.openxmlformats.org/officeDocument/2006/relationships/hyperlink" Target="http://docs.nativescript.org/ApiReference/ui/core/view/View" TargetMode="External"/><Relationship Id="rId8" Type="http://schemas.openxmlformats.org/officeDocument/2006/relationships/hyperlink" Target="https://github.com/NativeScript/sample-JustMeme/blob/ff36df2f316162bd1b7c6cd4f4dd4b6962880444/src/app.js#L22-43" TargetMode="External"/><Relationship Id="rId7" Type="http://schemas.openxmlformats.org/officeDocument/2006/relationships/hyperlink" Target="http://docs.nativescript.org/events.html" TargetMode="Externa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ApiReference/ui/layouts/absolute-layout/HOW-TO.html" TargetMode="External"/><Relationship Id="rId3" Type="http://schemas.openxmlformats.org/officeDocument/2006/relationships/hyperlink" Target="http://docs.nativescript.org/ApiReference/ui/layouts/layout/Layout.html" TargetMode="External"/><Relationship Id="rId5" Type="http://schemas.openxmlformats.org/officeDocument/2006/relationships/hyperlink" Target="http://docs.nativescript.org/ApiReference/ui/layouts/grid-layout/HOW-TO.html" TargetMode="Externa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08.png"/><Relationship Id="rId6" Type="http://schemas.openxmlformats.org/officeDocument/2006/relationships/image" Target="../media/image10.png"/><Relationship Id="rId5" Type="http://schemas.openxmlformats.org/officeDocument/2006/relationships/image" Target="../media/image09.png"/><Relationship Id="rId7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7.png"/><Relationship Id="rId3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ativeScript/sample-JustMeme/blob/ff36df2f316162bd1b7c6cd4f4dd4b6962880444/src/views/home/home.xml#L17-18" TargetMode="External"/><Relationship Id="rId3" Type="http://schemas.openxmlformats.org/officeDocument/2006/relationships/hyperlink" Target="http://docs.nativescript.org/layouts.html" TargetMode="External"/><Relationship Id="rId5" Type="http://schemas.openxmlformats.org/officeDocument/2006/relationships/hyperlink" Target="https://github.com/NativeScript/sample-JustMeme/blob/ff36df2f316162bd1b7c6cd4f4dd4b6962880444/src/views/create-meme/create-meme.xml#L13-19" TargetMode="External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jpg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jpg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www.nativescript.org/tns.xsd" TargetMode="Externa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www.nativescript.org/tns.xsd" TargetMode="Externa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jpg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docs.nativescript.org/ui-views" TargetMode="Externa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5.png"/><Relationship Id="rId3" Type="http://schemas.openxmlformats.org/officeDocument/2006/relationships/image" Target="../media/image07.png"/><Relationship Id="rId5" Type="http://schemas.openxmlformats.org/officeDocument/2006/relationships/image" Target="../media/image06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4.gif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Relationship Id="rId3" Type="http://schemas.openxmlformats.org/officeDocument/2006/relationships/hyperlink" Target="http://www.nativescript.org/tns.xsd" TargetMode="External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www.nativescript.org/tns.xsd" TargetMode="External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www.nativescript.org/tns.xsd" TargetMode="External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ui-with-xml#bindings" TargetMode="External"/><Relationship Id="rId3" Type="http://schemas.openxmlformats.org/officeDocument/2006/relationships/hyperlink" Target="http://docs.nativescript.org/bindings" TargetMode="External"/><Relationship Id="rId6" Type="http://schemas.openxmlformats.org/officeDocument/2006/relationships/hyperlink" Target="http://docs.nativescript.org/ApiReference/data/observable-array/HOW-TO" TargetMode="External"/><Relationship Id="rId5" Type="http://schemas.openxmlformats.org/officeDocument/2006/relationships/hyperlink" Target="http://docs.nativescript.org/ApiReference/data/observable/HOW-TO" TargetMode="External"/><Relationship Id="rId8" Type="http://schemas.openxmlformats.org/officeDocument/2006/relationships/hyperlink" Target="https://github.com/NativeScript/sample-JustMeme/blob/ff36df2f316162bd1b7c6cd4f4dd4b6962880444/src/views/splashscreen/splashscreen.js#L10-11" TargetMode="External"/><Relationship Id="rId7" Type="http://schemas.openxmlformats.org/officeDocument/2006/relationships/hyperlink" Target="https://github.com/NativeScript/sample-JustMeme/blob/ff36df2f316162bd1b7c6cd4f4dd4b6962880444/src/views/splashscreen/splashscreen.xml#L7-8" TargetMode="Externa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gif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5.png"/><Relationship Id="rId3" Type="http://schemas.openxmlformats.org/officeDocument/2006/relationships/image" Target="../media/image07.png"/><Relationship Id="rId5" Type="http://schemas.openxmlformats.org/officeDocument/2006/relationships/image" Target="../media/image06.png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styling#supported-properties" TargetMode="External"/><Relationship Id="rId3" Type="http://schemas.openxmlformats.org/officeDocument/2006/relationships/hyperlink" Target="http://docs.nativescript.org/styling" TargetMode="External"/><Relationship Id="rId6" Type="http://schemas.openxmlformats.org/officeDocument/2006/relationships/hyperlink" Target="https://github.com/NativeScript/sample-JustMeme/blob/ff36df2f316162bd1b7c6cd4f4dd4b6962880444/src/views/home/home.css" TargetMode="External"/><Relationship Id="rId5" Type="http://schemas.openxmlformats.org/officeDocument/2006/relationships/hyperlink" Target="https://github.com/NativeScript/sample-JustMeme/blob/ff36df2f316162bd1b7c6cd4f4dd4b6962880444/src/app.css" TargetMode="External"/></Relationships>
</file>

<file path=ppt/slides/_rels/slide5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nativescript.org/application-management#persist-and-restore-application-settings" TargetMode="External"/><Relationship Id="rId3" Type="http://schemas.openxmlformats.org/officeDocument/2006/relationships/hyperlink" Target="http://docs.nativescript.org/navigation#supporting-multiple-screens" TargetMode="External"/><Relationship Id="rId9" Type="http://schemas.openxmlformats.org/officeDocument/2006/relationships/hyperlink" Target="http://docs.nativescript.org/placeholder" TargetMode="External"/><Relationship Id="rId6" Type="http://schemas.openxmlformats.org/officeDocument/2006/relationships/hyperlink" Target="http://docs.nativescript.org/events#avoiding-memory-leaks" TargetMode="External"/><Relationship Id="rId5" Type="http://schemas.openxmlformats.org/officeDocument/2006/relationships/hyperlink" Target="http://docs.nativescript.org/events#events" TargetMode="External"/><Relationship Id="rId8" Type="http://schemas.openxmlformats.org/officeDocument/2006/relationships/hyperlink" Target="http://docs.nativescript.org/gestures" TargetMode="External"/><Relationship Id="rId7" Type="http://schemas.openxmlformats.org/officeDocument/2006/relationships/hyperlink" Target="http://docs.nativescript.org/ui-dialogs" TargetMode="External"/></Relationships>
</file>

<file path=ppt/slides/_rels/slide5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NativeScript.org" TargetMode="External"/></Relationships>
</file>

<file path=ppt/slides/_rels/slide5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5.png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328613" y="2736057"/>
            <a:ext cx="8129699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4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Going Beyond The {N} Basics</a:t>
            </a:r>
          </a:p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328613" y="3297257"/>
            <a:ext cx="8129699" cy="334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Clr>
                <a:srgbClr val="5CE600"/>
              </a:buClr>
              <a:buSzPct val="250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Summer of NativeScript</a:t>
            </a:r>
          </a:p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328613" y="3678144"/>
            <a:ext cx="2068200" cy="292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5CE600"/>
              </a:buClr>
              <a:buSzPct val="25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Clark Sell, TJ VanToll</a:t>
            </a:r>
          </a:p>
        </p:txBody>
      </p:sp>
      <p:sp>
        <p:nvSpPr>
          <p:cNvPr id="33" name="Shape 33"/>
          <p:cNvSpPr txBox="1"/>
          <p:nvPr>
            <p:ph idx="3" type="ctrTitle"/>
          </p:nvPr>
        </p:nvSpPr>
        <p:spPr>
          <a:xfrm>
            <a:off x="1014288" y="277082"/>
            <a:ext cx="8129699" cy="51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>
                <a:solidFill>
                  <a:srgbClr val="3C5AFD"/>
                </a:solidFill>
              </a:rPr>
              <a:t>NativeScript.org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</a:p>
        </p:txBody>
      </p:sp>
      <p:sp>
        <p:nvSpPr>
          <p:cNvPr id="103" name="Shape 103"/>
          <p:cNvSpPr/>
          <p:nvPr/>
        </p:nvSpPr>
        <p:spPr>
          <a:xfrm rot="5400000">
            <a:off x="4434150" y="1615224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948050" y="1138050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rot="10800000">
            <a:off x="3775025" y="1505850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 rot="-5400000">
            <a:off x="4078050" y="483450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28625" y="1350176"/>
            <a:ext cx="8503500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do we really care about?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to get from here to there?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can I pass something along the way?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events do I pass during my trip?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me back home!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Navigation - the {N} way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28625" y="1350175"/>
            <a:ext cx="3572399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the frame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 some context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Navigate</a:t>
            </a:r>
          </a:p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328625" y="2884225"/>
            <a:ext cx="6675900" cy="19100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frameModule = require("ui/frame");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frameModule.topmost().navigate({</a:t>
            </a:r>
          </a:p>
          <a:p>
            <a:pPr indent="45720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moduleName: "./components/create-meme/create-meme",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context: imageSource,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animated: true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Shape 120"/>
          <p:cNvSpPr/>
          <p:nvPr/>
        </p:nvSpPr>
        <p:spPr>
          <a:xfrm rot="5400000">
            <a:off x="4742925" y="643774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Navigation - take me back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28625" y="1350175"/>
            <a:ext cx="7623599" cy="18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Easily pop back to the last thing in the stack.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the top frame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goBack()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x="328625" y="3577600"/>
            <a:ext cx="7623599" cy="91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frameModule = require("ui/frame");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frameModule.topmost()</a:t>
            </a: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.goBack()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128" name="Shape 128"/>
          <p:cNvSpPr/>
          <p:nvPr/>
        </p:nvSpPr>
        <p:spPr>
          <a:xfrm rot="5400000">
            <a:off x="5023000" y="1445599"/>
            <a:ext cx="1051499" cy="2867399"/>
          </a:xfrm>
          <a:prstGeom prst="bentArrow">
            <a:avLst>
              <a:gd fmla="val 10743" name="adj1"/>
              <a:gd fmla="val 24473" name="adj2"/>
              <a:gd fmla="val 32677" name="adj3"/>
              <a:gd fmla="val 43687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References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28625" y="1350176"/>
            <a:ext cx="8503500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{N} Architecture and Navigation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Frame Module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Navigation in JustMeme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JustMeme - Navigate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JustMeme - goBack()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Lifecycle Events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625" y="11430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28613" y="415604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Lifecycle Events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580575" y="1115170"/>
            <a:ext cx="4120199" cy="319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13716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View Level</a:t>
            </a:r>
          </a:p>
          <a:p>
            <a:pPr indent="0" marL="13716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Events which fire every time  a page is brought into “focus”.</a:t>
            </a:r>
          </a:p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313358" y="1115187"/>
            <a:ext cx="4120199" cy="319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13716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 Level</a:t>
            </a:r>
          </a:p>
          <a:p>
            <a:pPr indent="0" lvl="0" marL="13716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-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Events which fire only based on the scope of the application itself.</a:t>
            </a:r>
          </a:p>
        </p:txBody>
      </p:sp>
      <p:sp>
        <p:nvSpPr>
          <p:cNvPr id="148" name="Shape 148"/>
          <p:cNvSpPr txBox="1"/>
          <p:nvPr>
            <p:ph idx="3" type="body"/>
          </p:nvPr>
        </p:nvSpPr>
        <p:spPr>
          <a:xfrm>
            <a:off x="328625" y="4061825"/>
            <a:ext cx="8372099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i="1"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 there are also events on things like controls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 Scope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28625" y="1350175"/>
            <a:ext cx="82283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onLaunch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onResume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onSuspend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onExit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onUncaughtError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onLowMemory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i="1"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*not in order of execution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Wiring it up!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28625" y="2433600"/>
            <a:ext cx="7623599" cy="219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1"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app.js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application = require("application");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application.onExit = function () {	</a:t>
            </a: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 analyticsMonitor = require("./shared/analytics");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analyticsMonitor.stop();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Shape 161"/>
          <p:cNvSpPr txBox="1"/>
          <p:nvPr>
            <p:ph idx="2" type="body"/>
          </p:nvPr>
        </p:nvSpPr>
        <p:spPr>
          <a:xfrm>
            <a:off x="328625" y="1205525"/>
            <a:ext cx="7623599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the application object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your function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Page / View Level Events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28625" y="1192025"/>
            <a:ext cx="4054200" cy="3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loaded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navigatingTo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navigatedTo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navigatingFrom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navigatedFrom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unloaded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i="1"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 in order of execution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525" y="754275"/>
            <a:ext cx="3634949" cy="36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Wiring up it up!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28475" y="3361400"/>
            <a:ext cx="7421399" cy="1206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[yourView’s].js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exports.load = function(args) {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//Seriously Awesome Stuff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Shape 174"/>
          <p:cNvSpPr txBox="1"/>
          <p:nvPr>
            <p:ph idx="2" type="body"/>
          </p:nvPr>
        </p:nvSpPr>
        <p:spPr>
          <a:xfrm>
            <a:off x="328475" y="1301725"/>
            <a:ext cx="7421399" cy="1643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i="1"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[yourView].xml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&lt;Page </a:t>
            </a:r>
          </a:p>
          <a:p>
            <a:pPr indent="45720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xmlns="http://www.nativescript.org/tns.xsd"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loaded="load"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unloaded="unloaded"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navigatedTo="navigatedTo"&gt;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References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77600" y="1091874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Application Level Events</a:t>
            </a: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○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Application Callbacks</a:t>
            </a: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View Events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Page Events</a:t>
            </a: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Weak Events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JustMeme - App Events</a:t>
            </a: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JustMeme - View Events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Layout</a:t>
            </a:r>
            <a:r>
              <a:rPr b="1" i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ing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649" y="1028724"/>
            <a:ext cx="4590649" cy="30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Layouting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28625" y="1350175"/>
            <a:ext cx="768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4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Layouting is the process of 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measuring and positioning the child views of a 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Layout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container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. Layouting is an </a:t>
            </a:r>
            <a:r>
              <a:rPr b="1" i="1" lang="en-US">
                <a:latin typeface="Lato"/>
                <a:ea typeface="Lato"/>
                <a:cs typeface="Lato"/>
                <a:sym typeface="Lato"/>
              </a:rPr>
              <a:t>intensive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 process whose speed and performance depend on the count of the children and the complexity of the layout container. </a:t>
            </a:r>
          </a:p>
          <a:p>
            <a:pPr indent="0" marL="0" rtl="0" algn="ctr">
              <a:lnSpc>
                <a:spcPct val="14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For example, a simple layout container such as </a:t>
            </a:r>
            <a:r>
              <a:rPr lang="en-US">
                <a:latin typeface="Lato"/>
                <a:ea typeface="Lato"/>
                <a:cs typeface="Lato"/>
                <a:sym typeface="Lato"/>
                <a:hlinkClick r:id="rId4"/>
              </a:rPr>
              <a:t>AbsoluteLayout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 might perform better than a more complex layout container, such as </a:t>
            </a:r>
            <a:r>
              <a:rPr lang="en-US">
                <a:latin typeface="Lato"/>
                <a:ea typeface="Lato"/>
                <a:cs typeface="Lato"/>
                <a:sym typeface="Lato"/>
                <a:hlinkClick r:id="rId5"/>
              </a:rPr>
              <a:t>GridLayout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indent="0" lvl="0" marL="0" rtl="0">
              <a:lnSpc>
                <a:spcPct val="14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Layouting completes in two passes - 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 measure pass and a layout pass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. Every layout container provides its own onMeasure() and onLayout() methods to achieve its own specific layouting.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5 Layouts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25" y="1963508"/>
            <a:ext cx="1324575" cy="24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37" y="1963508"/>
            <a:ext cx="1324575" cy="24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650" y="1963502"/>
            <a:ext cx="1324575" cy="241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9162" y="1963513"/>
            <a:ext cx="1324575" cy="241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2675" y="1963508"/>
            <a:ext cx="1324575" cy="24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idx="1" type="body"/>
          </p:nvPr>
        </p:nvSpPr>
        <p:spPr>
          <a:xfrm>
            <a:off x="429318" y="1581562"/>
            <a:ext cx="1136699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Absolute</a:t>
            </a:r>
          </a:p>
        </p:txBody>
      </p:sp>
      <p:sp>
        <p:nvSpPr>
          <p:cNvPr id="204" name="Shape 204"/>
          <p:cNvSpPr txBox="1"/>
          <p:nvPr>
            <p:ph idx="2" type="body"/>
          </p:nvPr>
        </p:nvSpPr>
        <p:spPr>
          <a:xfrm>
            <a:off x="2100800" y="1581562"/>
            <a:ext cx="1136699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Dock</a:t>
            </a:r>
          </a:p>
        </p:txBody>
      </p:sp>
      <p:sp>
        <p:nvSpPr>
          <p:cNvPr id="205" name="Shape 205"/>
          <p:cNvSpPr txBox="1"/>
          <p:nvPr>
            <p:ph idx="3" type="body"/>
          </p:nvPr>
        </p:nvSpPr>
        <p:spPr>
          <a:xfrm>
            <a:off x="3749146" y="1581562"/>
            <a:ext cx="1136699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Grid</a:t>
            </a:r>
          </a:p>
        </p:txBody>
      </p:sp>
      <p:sp>
        <p:nvSpPr>
          <p:cNvPr id="206" name="Shape 206"/>
          <p:cNvSpPr txBox="1"/>
          <p:nvPr>
            <p:ph idx="4" type="body"/>
          </p:nvPr>
        </p:nvSpPr>
        <p:spPr>
          <a:xfrm>
            <a:off x="5417105" y="1581562"/>
            <a:ext cx="1136699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Stack</a:t>
            </a:r>
          </a:p>
        </p:txBody>
      </p:sp>
      <p:sp>
        <p:nvSpPr>
          <p:cNvPr id="207" name="Shape 207"/>
          <p:cNvSpPr txBox="1"/>
          <p:nvPr>
            <p:ph idx="5" type="body"/>
          </p:nvPr>
        </p:nvSpPr>
        <p:spPr>
          <a:xfrm>
            <a:off x="7076600" y="1581562"/>
            <a:ext cx="1136699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Wrap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AbsoluteLayout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27" y="-103750"/>
            <a:ext cx="29866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6783075" y="1246075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7476100" y="1307691"/>
            <a:ext cx="771600" cy="652199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6809950" y="1826225"/>
            <a:ext cx="854100" cy="318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6783075" y="2462973"/>
            <a:ext cx="1598999" cy="14390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7083975" y="2974675"/>
            <a:ext cx="997199" cy="3183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28625" y="1138650"/>
            <a:ext cx="5751899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This layout lets you set exact locations (left/top coordinates) for its children.</a:t>
            </a:r>
          </a:p>
        </p:txBody>
      </p:sp>
      <p:sp>
        <p:nvSpPr>
          <p:cNvPr id="220" name="Shape 220"/>
          <p:cNvSpPr txBox="1"/>
          <p:nvPr>
            <p:ph idx="2" type="body"/>
          </p:nvPr>
        </p:nvSpPr>
        <p:spPr>
          <a:xfrm>
            <a:off x="342125" y="2177650"/>
            <a:ext cx="5724900" cy="23555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var absoluteLayout = new absoluteLayoutModule.AbsoluteLayout();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absoluteLayout.width = 230;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absoluteLayout.height = 230;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var label;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label = new labelModule.Label();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label.width = 100;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label.height = 100;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label.style.backgroundColor = new colorModule.Color("Red");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absoluteLayoutModule.AbsoluteLayout.setLeft(label, 10);</a:t>
            </a:r>
          </a:p>
          <a:p>
            <a:pPr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absoluteLayoutModule.AbsoluteLayout.setTop(label, 10);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absoluteLayout.addChild(label);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DockLayout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27" y="-103750"/>
            <a:ext cx="29866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6750825" y="1091050"/>
            <a:ext cx="365099" cy="283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170050" y="1091050"/>
            <a:ext cx="12518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7196925" y="1471549"/>
            <a:ext cx="864900" cy="208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8142825" y="1471633"/>
            <a:ext cx="279000" cy="24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7196925" y="3608325"/>
            <a:ext cx="8649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28625" y="1291050"/>
            <a:ext cx="5751899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This layout arranges its children at its outer edges and allows its last child to take up the remaining space.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328625" y="2948050"/>
            <a:ext cx="5724900" cy="1518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8F238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&lt;DockLayout stretchLastChild="true" 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&lt;Button dock="left" text="left"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&lt;Button dock="top" text="top"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&lt;Button dock="right" text="right"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&lt;Button dock="bottom" text="bottom"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&lt;Button text="fill"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&lt;/DockLayout 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GridLayout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27" y="-103750"/>
            <a:ext cx="29866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6783075" y="1246075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6783075" y="1651700"/>
            <a:ext cx="4028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7723300" y="1651725"/>
            <a:ext cx="6585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774450" y="2057300"/>
            <a:ext cx="991799" cy="15350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7900675" y="2057300"/>
            <a:ext cx="481500" cy="11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7900575" y="3274175"/>
            <a:ext cx="4815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783075" y="3679800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28625" y="1291050"/>
            <a:ext cx="5751899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This layout defines a rectangular layout area that consists of columns and rows.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Shape 248"/>
          <p:cNvSpPr txBox="1"/>
          <p:nvPr>
            <p:ph idx="2" type="body"/>
          </p:nvPr>
        </p:nvSpPr>
        <p:spPr>
          <a:xfrm>
            <a:off x="328625" y="2910175"/>
            <a:ext cx="5724900" cy="14939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8F238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&lt;GridLayout columns="80, *, auto" rows="auto, *" 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&lt;Button col="0"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&lt;Button col="1"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&lt;Button col="2"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&lt;Button row="1" colSpan="3"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&lt;/GridLayout&gt;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7262253" y="1651687"/>
            <a:ext cx="4028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StackLayout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27" y="-103750"/>
            <a:ext cx="29866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6783075" y="1246075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6783075" y="1651695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6783075" y="2057316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6783075" y="2462937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6783075" y="2868558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6783075" y="3274179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6783075" y="3679800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28625" y="1291050"/>
            <a:ext cx="5751899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This layout arranges its children horizontally or vertically. The direction is set with the orientation property.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Shape 264"/>
          <p:cNvSpPr txBox="1"/>
          <p:nvPr>
            <p:ph idx="2" type="body"/>
          </p:nvPr>
        </p:nvSpPr>
        <p:spPr>
          <a:xfrm>
            <a:off x="328625" y="2910175"/>
            <a:ext cx="5724900" cy="1645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8F238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&lt;Page&gt;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&lt;StackLayout orientation="horizontal"&gt;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&lt;Label text="This is Label 1"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&lt;Label text="This is Label 2" /&gt;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&lt;/StackLayout&gt;</a:t>
            </a:r>
          </a:p>
          <a:p>
            <a:pPr indent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8F238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WrapLayout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27" y="-103750"/>
            <a:ext cx="29866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6783075" y="1246075"/>
            <a:ext cx="6768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783075" y="1662445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783075" y="2068075"/>
            <a:ext cx="1284299" cy="5696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783075" y="2817075"/>
            <a:ext cx="402899" cy="5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7255731" y="2775550"/>
            <a:ext cx="1007999" cy="7556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6783075" y="3679800"/>
            <a:ext cx="1598999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28625" y="1291050"/>
            <a:ext cx="5751899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This layout positions its children in rows or columns, based on the orientation property, until the space is filled and then wraps them on a new row or column.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Shape 278"/>
          <p:cNvSpPr txBox="1"/>
          <p:nvPr>
            <p:ph idx="2" type="body"/>
          </p:nvPr>
        </p:nvSpPr>
        <p:spPr>
          <a:xfrm>
            <a:off x="328625" y="3291175"/>
            <a:ext cx="5724900" cy="13025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&lt;WrapLayout itemHeight="100" horizontalAlignment="center"&gt;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&lt;Label text="Label 1" /&gt;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&lt;Label text="Label 2" /&gt;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&lt;Label text="Label 3" /&gt;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&lt;Label text="Label 4" /&gt;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&lt;/WrapLayout&gt;</a:t>
            </a:r>
          </a:p>
        </p:txBody>
      </p:sp>
      <p:sp>
        <p:nvSpPr>
          <p:cNvPr id="279" name="Shape 279"/>
          <p:cNvSpPr/>
          <p:nvPr/>
        </p:nvSpPr>
        <p:spPr>
          <a:xfrm>
            <a:off x="7585870" y="1246075"/>
            <a:ext cx="784500" cy="3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1267628" y="3592575"/>
            <a:ext cx="2717700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JustMeme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420" y="-76075"/>
            <a:ext cx="298665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675" y="840923"/>
            <a:ext cx="1866325" cy="33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3337" y="1232724"/>
            <a:ext cx="2286274" cy="22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Layout References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28625" y="1350174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Layouting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JustMeme - WrapLayout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JustMeme - A Grid in a Stack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 strike="sng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Modules</a:t>
            </a: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Widgets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50" y="1030612"/>
            <a:ext cx="3731025" cy="30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Module || Widget?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5078200" y="1319025"/>
            <a:ext cx="2573999" cy="3316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app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App_Resources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LICENSE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README.md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app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app.css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app.js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package.json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</a:t>
            </a:r>
            <a:r>
              <a:rPr lang="en-US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└── tns_modules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    ├── LICENSE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    ├── application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├── application-common.js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├── application.android.js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├── application.ios.js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└── package.json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├── camera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├── camera.android.js</a:t>
            </a:r>
            <a:br>
              <a:rPr lang="en-US" sz="9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latin typeface="Consolas"/>
                <a:ea typeface="Consolas"/>
                <a:cs typeface="Consolas"/>
                <a:sym typeface="Consolas"/>
              </a:rPr>
              <a:t>│       │   ├── camera.ios.js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    │   └── package.json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    ├── ...</a:t>
            </a:r>
            <a:b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└── platforms</a:t>
            </a:r>
          </a:p>
        </p:txBody>
      </p:sp>
      <p:sp>
        <p:nvSpPr>
          <p:cNvPr id="298" name="Shape 298"/>
          <p:cNvSpPr txBox="1"/>
          <p:nvPr>
            <p:ph idx="2" type="body"/>
          </p:nvPr>
        </p:nvSpPr>
        <p:spPr>
          <a:xfrm>
            <a:off x="328625" y="1291050"/>
            <a:ext cx="4463099" cy="3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Well… both.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Generically speaking widgets are actually {N} modules.  They work the same, are structured the same but a “widget” typically refers to a UI element. They are all contained in </a:t>
            </a:r>
            <a:r>
              <a:rPr i="1" lang="en-US" sz="2400">
                <a:latin typeface="Lato"/>
                <a:ea typeface="Lato"/>
                <a:cs typeface="Lato"/>
                <a:sym typeface="Lato"/>
              </a:rPr>
              <a:t>tns_modules</a:t>
            </a:r>
            <a:r>
              <a:rPr lang="en-US" sz="2400"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5449295" y="2865575"/>
            <a:ext cx="2297700" cy="1026600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0" name="Shape 300"/>
          <p:cNvSpPr txBox="1"/>
          <p:nvPr>
            <p:ph idx="3" type="body"/>
          </p:nvPr>
        </p:nvSpPr>
        <p:spPr>
          <a:xfrm>
            <a:off x="7786750" y="3084175"/>
            <a:ext cx="1248899" cy="5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“modules”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4652175" y="347850"/>
            <a:ext cx="3276000" cy="4680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└── tns_modules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application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camera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http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image-source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├── ui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activity-indicator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</a:t>
            </a:r>
            <a:r>
              <a:rPr lang="en-US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activity-indicator-common.js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</a:t>
            </a:r>
            <a:r>
              <a:rPr lang="en-US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activity-indicator.android.js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</a:t>
            </a:r>
            <a:r>
              <a:rPr lang="en-US" sz="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activity-indicator.ios.js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└── package.json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border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button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content-view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core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bindable.js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control-state-change.ios.js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dependency-observable.js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proxy.js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view-common.js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view.android.js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view.ios.js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└── weak-event-listener.js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└── package.json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layouts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absolute-layout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dock-layout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grid-layout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layout.js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├── stack-layout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└── wrap-layout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│   └── package.json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page</a:t>
            </a:r>
          </a:p>
          <a:p>
            <a:pPr indent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│   ├── ....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5277100" y="1208800"/>
            <a:ext cx="2609699" cy="663600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7" name="Shape 307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</a:p>
        </p:txBody>
      </p:sp>
      <p:sp>
        <p:nvSpPr>
          <p:cNvPr id="308" name="Shape 308"/>
          <p:cNvSpPr txBox="1"/>
          <p:nvPr>
            <p:ph idx="2" type="body"/>
          </p:nvPr>
        </p:nvSpPr>
        <p:spPr>
          <a:xfrm>
            <a:off x="328625" y="1171200"/>
            <a:ext cx="4463099" cy="20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Located in: tns_modules/ui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Typically follow: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[name]-common.js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[name].ios.js</a:t>
            </a: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[name].android.js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Shape 309"/>
          <p:cNvSpPr txBox="1"/>
          <p:nvPr>
            <p:ph idx="3" type="body"/>
          </p:nvPr>
        </p:nvSpPr>
        <p:spPr>
          <a:xfrm>
            <a:off x="7886800" y="1260300"/>
            <a:ext cx="1248899" cy="5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“widget”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What’s in our toolbox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100" y="1750473"/>
            <a:ext cx="3483825" cy="21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328625" y="859450"/>
            <a:ext cx="2240999" cy="400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└── tns_modules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├── color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├── image-source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├── text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├── ui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activity-indicator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border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builder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button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content-view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core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date-picker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dialogs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editable-text-base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enums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frame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gestures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image-cache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label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layouts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list-picker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list-view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page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placeholder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progress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scroll-view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search-bar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segmented-bar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slider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styling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switch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tab-view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text-base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text-field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text-view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time-picker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├── tool-bar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latin typeface="Courier New"/>
                <a:ea typeface="Courier New"/>
                <a:cs typeface="Courier New"/>
                <a:sym typeface="Courier New"/>
              </a:rPr>
              <a:t>    │   └── web-view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947737"/>
            <a:ext cx="46672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to...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28625" y="1516575"/>
            <a:ext cx="3576899" cy="1661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view.xml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Just reference the </a:t>
            </a:r>
            <a:r>
              <a:rPr i="1" lang="en-US" sz="2400">
                <a:latin typeface="Lato"/>
                <a:ea typeface="Lato"/>
                <a:cs typeface="Lato"/>
                <a:sym typeface="Lato"/>
              </a:rPr>
              <a:t>namespace</a:t>
            </a:r>
            <a:r>
              <a:rPr lang="en-US" sz="2400"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Shape 328"/>
          <p:cNvSpPr txBox="1"/>
          <p:nvPr>
            <p:ph idx="2" type="body"/>
          </p:nvPr>
        </p:nvSpPr>
        <p:spPr>
          <a:xfrm>
            <a:off x="328625" y="3453750"/>
            <a:ext cx="3639299" cy="1273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 xmlns="</a:t>
            </a: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http://www.nativescript.org/tns.xsd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indent="0" marL="13716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&lt;StackLayout&gt;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&lt;Label text="Label 1" /&gt;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&lt;Label text="Label 2" /&gt;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&lt;Label text="Label 3" /&gt;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&lt;/StackLayout&gt;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6062375" y="549725"/>
            <a:ext cx="23601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└── tns_modules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├── ui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│   ├── label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│   │   ├── label-common.js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│   │   ├── label.android.js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│   │   ├── label.ios.js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    │   │   └── package.json</a:t>
            </a:r>
          </a:p>
        </p:txBody>
      </p:sp>
      <p:sp>
        <p:nvSpPr>
          <p:cNvPr id="330" name="Shape 330"/>
          <p:cNvSpPr txBox="1"/>
          <p:nvPr>
            <p:ph idx="3" type="body"/>
          </p:nvPr>
        </p:nvSpPr>
        <p:spPr>
          <a:xfrm>
            <a:off x="4214825" y="1516575"/>
            <a:ext cx="3576899" cy="1661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view.js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Just reference the </a:t>
            </a:r>
            <a:r>
              <a:rPr i="1" lang="en-US" sz="2400">
                <a:latin typeface="Lato"/>
                <a:ea typeface="Lato"/>
                <a:cs typeface="Lato"/>
                <a:sym typeface="Lato"/>
              </a:rPr>
              <a:t>module</a:t>
            </a:r>
            <a:r>
              <a:rPr lang="en-US" sz="2400"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Shape 331"/>
          <p:cNvSpPr txBox="1"/>
          <p:nvPr>
            <p:ph idx="4" type="body"/>
          </p:nvPr>
        </p:nvSpPr>
        <p:spPr>
          <a:xfrm>
            <a:off x="4214825" y="3453750"/>
            <a:ext cx="3639299" cy="1273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labelModule = require("ui/label");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label = new labelModule.Label();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label.text = "{N}";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$(“#Label”)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328625" y="1089075"/>
            <a:ext cx="3656999" cy="3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No window, no problem.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Give the element an id.</a:t>
            </a: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Get It.</a:t>
            </a: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Use It.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Shape 338"/>
          <p:cNvSpPr txBox="1"/>
          <p:nvPr>
            <p:ph idx="2" type="body"/>
          </p:nvPr>
        </p:nvSpPr>
        <p:spPr>
          <a:xfrm>
            <a:off x="4145075" y="1089075"/>
            <a:ext cx="3984599" cy="15470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 xmlns="</a:t>
            </a: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http://www.nativescript.org/tns.xsd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loaded=”load” &gt;</a:t>
            </a:r>
          </a:p>
          <a:p>
            <a:pPr indent="0" marL="13716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&lt;StackLayout&gt;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&lt;Label id=”OhGetMePlease” text="{N}" /&gt;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&lt;Label text="Label 2" /&gt;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&lt;Label text="Label 3"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&lt;/StackLayout&gt;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Shape 339"/>
          <p:cNvSpPr txBox="1"/>
          <p:nvPr>
            <p:ph idx="3" type="body"/>
          </p:nvPr>
        </p:nvSpPr>
        <p:spPr>
          <a:xfrm>
            <a:off x="4145075" y="2836725"/>
            <a:ext cx="3984599" cy="1843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labelModule = require("ui/label");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_page;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exports.load = function(args) {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_page = args.object;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exports.OhTapMe = function(args){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var myLabel = _page.getViewById("OhGetMePlease");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myLabel.text = "{N} is awesome";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Shape 340"/>
          <p:cNvSpPr/>
          <p:nvPr/>
        </p:nvSpPr>
        <p:spPr>
          <a:xfrm flipH="1" rot="5400000">
            <a:off x="7431125" y="2097725"/>
            <a:ext cx="685799" cy="1188899"/>
          </a:xfrm>
          <a:prstGeom prst="blockArc">
            <a:avLst>
              <a:gd fmla="val 10694974" name="adj1"/>
              <a:gd fmla="val 21586053" name="adj2"/>
              <a:gd fmla="val 11362" name="adj3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Going {N}ative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328625" y="1790525"/>
            <a:ext cx="5700299" cy="26582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if (applicationModule.ios) {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	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var controller = frameModule.topmost().ios.controller;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var navigationItem = controller.visibleViewController.navigationItem;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navigationItem.setHidesBackButtonAnimated(true, false);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var navBar = controller.navigationBar;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navBar.barTintColor = UIColor.colorWithRedGreenBlueAlpha(.35, .90, .0, 1.0);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navBar.barStyle = 0;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navBar.tintColor = UIColor.blackColor();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	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navBar.titleTextAttributes =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new NSDictionary(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[UIColor.blackColor()],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[NSForegroundColorAttributeName]);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Shape 347"/>
          <p:cNvSpPr txBox="1"/>
          <p:nvPr>
            <p:ph idx="2" type="body"/>
          </p:nvPr>
        </p:nvSpPr>
        <p:spPr>
          <a:xfrm>
            <a:off x="328625" y="1287225"/>
            <a:ext cx="5700299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iOS: UINavigationController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875" y="1929050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Module References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28625" y="1350174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Widgets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" y="255544"/>
            <a:ext cx="2394225" cy="4256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400" y="255533"/>
            <a:ext cx="2394225" cy="425642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1550" y="255525"/>
            <a:ext cx="2394225" cy="425643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Data Binding }}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125" y="1233337"/>
            <a:ext cx="4149425" cy="26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defined }}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28625" y="1197775"/>
            <a:ext cx="7745399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Data binding is the process of connecting application user interface (UI) to a data object (business model). 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With a correct data binding settings and if data object provides proper notifications then when data changes application UI will reflect changes accordingly (source to target).</a:t>
            </a:r>
          </a:p>
          <a:p>
            <a:pPr indent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 Depending on settings and requirements there is a possibility to update data from UI to data object (target to source).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800" y="280050"/>
            <a:ext cx="4910399" cy="46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275" y="3091550"/>
            <a:ext cx="104775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/>
          <p:nvPr/>
        </p:nvSpPr>
        <p:spPr>
          <a:xfrm>
            <a:off x="1652150" y="3486900"/>
            <a:ext cx="267300" cy="2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>
            <p:ph type="title"/>
          </p:nvPr>
        </p:nvSpPr>
        <p:spPr>
          <a:xfrm>
            <a:off x="1919443" y="280050"/>
            <a:ext cx="3162600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						}}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1252525"/>
            <a:ext cx="333375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sayWAT }}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328625" y="1797300"/>
            <a:ext cx="3750600" cy="154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 xmlns="</a:t>
            </a: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http://www.nativescript.org/tns.xsd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loaded=”load” &gt;</a:t>
            </a:r>
          </a:p>
          <a:p>
            <a:pPr indent="13716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13716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&lt;StackLayout&gt;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id=”OhGetMePlease” text="</a:t>
            </a: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{{N}}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 /&gt;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text="Label 2" /&gt;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&lt;Label text="Label 3" /&gt;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&lt;/StackLayout&gt;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825" y="1266025"/>
            <a:ext cx="3877600" cy="26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bindingContext }}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4259175" y="1871375"/>
            <a:ext cx="3750600" cy="17720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observableModule = require("data/observable");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_viewData = new observableModule.Observable();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_page;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exports.load = function(args) {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_page = args.object;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_viewData.set( "N", "awesome" );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_page.bindingContext = _viewData;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Shape 393"/>
          <p:cNvSpPr txBox="1"/>
          <p:nvPr>
            <p:ph idx="2" type="body"/>
          </p:nvPr>
        </p:nvSpPr>
        <p:spPr>
          <a:xfrm>
            <a:off x="351400" y="1871375"/>
            <a:ext cx="3750600" cy="17720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 xmlns="</a:t>
            </a: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http://www.nativescript.org/tns.xsd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loaded=”load” &gt;</a:t>
            </a:r>
          </a:p>
          <a:p>
            <a:pPr indent="137160"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137160"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&lt;StackLayout&gt;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</a:t>
            </a:r>
            <a:r>
              <a:rPr lang="en-US" sz="900" strike="sngStrike">
                <a:latin typeface="Courier New"/>
                <a:ea typeface="Courier New"/>
                <a:cs typeface="Courier New"/>
                <a:sym typeface="Courier New"/>
              </a:rPr>
              <a:t>id=”OhGetMePlease”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text="</a:t>
            </a:r>
            <a:r>
              <a:rPr lang="en-US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{{N}}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 /&gt;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text="Label 2" /&gt;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&lt;Label text="Label 3"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&lt;/StackLayout&gt;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Express YOself }}</a:t>
            </a:r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328625" y="2259750"/>
            <a:ext cx="7740900" cy="624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text="{{ author ? 'by ' + author : '[no author]' }}" /&gt;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text="{{ author || '[no author]' }}"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{{ Event Binding }}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51400" y="1871375"/>
            <a:ext cx="3750600" cy="2281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&lt;Page xmlns="</a:t>
            </a:r>
            <a:r>
              <a:rPr lang="en-U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http://www.nativescript.org/tns.xsd</a:t>
            </a: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   loaded=”load” &gt;</a:t>
            </a:r>
          </a:p>
          <a:p>
            <a:pPr indent="137160"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&lt;Button </a:t>
            </a:r>
          </a:p>
          <a:p>
            <a:pPr indent="45720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text="{{ N }}" 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tap="{{ myBtn }}"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&lt;/Page&gt;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Shape 406"/>
          <p:cNvSpPr txBox="1"/>
          <p:nvPr>
            <p:ph idx="2" type="body"/>
          </p:nvPr>
        </p:nvSpPr>
        <p:spPr>
          <a:xfrm>
            <a:off x="4259175" y="1871375"/>
            <a:ext cx="3750600" cy="2281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observableModule = require("data/observable");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_viewData = new observableModule.Observable();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var _page;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exports.load = function(args) {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_page = args.object;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_viewData.set( "N", "awesome" 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_page.bindingContext = _viewData;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exports.myBtn = function(args) {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	_viewData.set( "N", "CLICKED!!!" );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};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Binding References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28625" y="1350174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Data Binding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UI Binding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Observable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ObservableArray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JustMeme - {{ }}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JustMeme - bindingContext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20088" y="2365958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Style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00" y="1257300"/>
            <a:ext cx="47625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" y="255544"/>
            <a:ext cx="2394225" cy="4256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525" y="2415891"/>
            <a:ext cx="1349749" cy="239957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900" y="322645"/>
            <a:ext cx="1349749" cy="239960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61" name="Shape 61"/>
          <p:cNvCxnSpPr>
            <a:endCxn id="59" idx="1"/>
          </p:cNvCxnSpPr>
          <p:nvPr/>
        </p:nvCxnSpPr>
        <p:spPr>
          <a:xfrm>
            <a:off x="2160324" y="1432879"/>
            <a:ext cx="2344200" cy="2182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stealth"/>
          </a:ln>
        </p:spPr>
      </p:cxnSp>
      <p:cxnSp>
        <p:nvCxnSpPr>
          <p:cNvPr id="62" name="Shape 62"/>
          <p:cNvCxnSpPr>
            <a:endCxn id="60" idx="1"/>
          </p:cNvCxnSpPr>
          <p:nvPr/>
        </p:nvCxnSpPr>
        <p:spPr>
          <a:xfrm>
            <a:off x="2378500" y="486847"/>
            <a:ext cx="4187399" cy="1035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stealth"/>
          </a:ln>
        </p:spPr>
      </p:cxnSp>
      <p:sp>
        <p:nvSpPr>
          <p:cNvPr id="63" name="Shape 63"/>
          <p:cNvSpPr/>
          <p:nvPr/>
        </p:nvSpPr>
        <p:spPr>
          <a:xfrm>
            <a:off x="156703" y="4169650"/>
            <a:ext cx="1264800" cy="4589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1478828" y="4169650"/>
            <a:ext cx="1264800" cy="4589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CSS - FTW!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328625" y="1350175"/>
            <a:ext cx="76250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You change the looks and appearance of views (elements) in a NativeScript application similarly to how you do it in a web application—using Cascading Style Sheets (CSS) or changing the style object of the elements in JavaScript. </a:t>
            </a:r>
          </a:p>
          <a:p>
            <a:pPr indent="0" marL="0" rtl="0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Only a subset of the CSS language is supported.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Apply at 3 Different Levels</a:t>
            </a:r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328625" y="1202025"/>
            <a:ext cx="5537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Application</a:t>
            </a:r>
            <a:r>
              <a:rPr lang="en-US" sz="2400"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○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Applies to every application page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Page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○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Applies to the page's UI views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InLine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○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Applies directly to a UI view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5949050" y="1097250"/>
            <a:ext cx="2439599" cy="1884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├── app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├── </a:t>
            </a:r>
            <a:r>
              <a:rPr lang="en-US" sz="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app.css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├── app.js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├── components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├── create-template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├── </a:t>
            </a:r>
            <a:r>
              <a:rPr lang="en-US" sz="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create-template.css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├── create-template.js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└── create-template.xml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├── home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├── </a:t>
            </a:r>
            <a:r>
              <a:rPr lang="en-US" sz="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home.css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├── home.js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Courier New"/>
                <a:ea typeface="Courier New"/>
                <a:cs typeface="Courier New"/>
                <a:sym typeface="Courier New"/>
              </a:rPr>
              <a:t>│   │   │   └── home.xml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Supported Selectors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328625" y="1202025"/>
            <a:ext cx="76250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Type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Class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Lato"/>
                <a:ea typeface="Lato"/>
                <a:cs typeface="Lato"/>
                <a:sym typeface="Lato"/>
              </a:rPr>
              <a:t>ID</a:t>
            </a:r>
          </a:p>
        </p:txBody>
      </p:sp>
      <p:sp>
        <p:nvSpPr>
          <p:cNvPr id="438" name="Shape 438"/>
          <p:cNvSpPr txBox="1"/>
          <p:nvPr>
            <p:ph idx="2" type="body"/>
          </p:nvPr>
        </p:nvSpPr>
        <p:spPr>
          <a:xfrm>
            <a:off x="457875" y="2760200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cssClass=”ME”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9" name="Shape 439"/>
          <p:cNvSpPr txBox="1"/>
          <p:nvPr>
            <p:ph idx="3" type="body"/>
          </p:nvPr>
        </p:nvSpPr>
        <p:spPr>
          <a:xfrm>
            <a:off x="4319375" y="2760275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.ME { color: “white”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Shape 440"/>
          <p:cNvSpPr txBox="1"/>
          <p:nvPr>
            <p:ph idx="4" type="body"/>
          </p:nvPr>
        </p:nvSpPr>
        <p:spPr>
          <a:xfrm>
            <a:off x="4319375" y="3857100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#ME { color: “white”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1" name="Shape 441"/>
          <p:cNvSpPr txBox="1"/>
          <p:nvPr>
            <p:ph idx="5" type="body"/>
          </p:nvPr>
        </p:nvSpPr>
        <p:spPr>
          <a:xfrm>
            <a:off x="457875" y="3857025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id=”ME”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2" name="Shape 442"/>
          <p:cNvSpPr txBox="1"/>
          <p:nvPr>
            <p:ph idx="6" type="body"/>
          </p:nvPr>
        </p:nvSpPr>
        <p:spPr>
          <a:xfrm>
            <a:off x="4319375" y="1694725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Label { color: “white” }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3" name="Shape 443"/>
          <p:cNvSpPr txBox="1"/>
          <p:nvPr>
            <p:ph idx="7" type="body"/>
          </p:nvPr>
        </p:nvSpPr>
        <p:spPr>
          <a:xfrm>
            <a:off x="457875" y="1694650"/>
            <a:ext cx="3750600" cy="5174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&lt;Label /&gt;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Style References</a:t>
            </a:r>
          </a:p>
        </p:txBody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328625" y="1350174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UI Styling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Supported Properties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JustMeme - app’s css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JustMeme - home’s css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685" y="-152400"/>
            <a:ext cx="9753485" cy="65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What’s next?</a:t>
            </a:r>
          </a:p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320250" y="1318999"/>
            <a:ext cx="85035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Screen Sizes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Application Settings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Custom Events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Weak Events / Memory Leaks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Dialogs / Action Sheets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Gestures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-US" sz="2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Placeholder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320250" y="1986300"/>
            <a:ext cx="85035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3600">
                <a:latin typeface="Lato"/>
                <a:ea typeface="Lato"/>
                <a:cs typeface="Lato"/>
                <a:sym typeface="Lato"/>
              </a:rPr>
              <a:t>Just Remember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3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http://NativeScript.org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174" y="1319912"/>
            <a:ext cx="2503650" cy="25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5065025" y="688400"/>
            <a:ext cx="2368499" cy="2121299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0" name="Shape 70"/>
          <p:cNvSpPr/>
          <p:nvPr/>
        </p:nvSpPr>
        <p:spPr>
          <a:xfrm>
            <a:off x="5189133" y="2865575"/>
            <a:ext cx="2126100" cy="818399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1" name="Shape 71"/>
          <p:cNvSpPr/>
          <p:nvPr/>
        </p:nvSpPr>
        <p:spPr>
          <a:xfrm>
            <a:off x="5207152" y="3760175"/>
            <a:ext cx="2097899" cy="579000"/>
          </a:xfrm>
          <a:prstGeom prst="bracePair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1129875" y="1491650"/>
            <a:ext cx="3829800" cy="5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Images baked into the App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0" y="255544"/>
            <a:ext cx="2394225" cy="4256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4" name="Shape 74"/>
          <p:cNvSpPr txBox="1"/>
          <p:nvPr>
            <p:ph idx="2" type="body"/>
          </p:nvPr>
        </p:nvSpPr>
        <p:spPr>
          <a:xfrm>
            <a:off x="1293450" y="3017375"/>
            <a:ext cx="3829800" cy="5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Images you saved locally</a:t>
            </a:r>
          </a:p>
        </p:txBody>
      </p:sp>
      <p:sp>
        <p:nvSpPr>
          <p:cNvPr id="75" name="Shape 75"/>
          <p:cNvSpPr txBox="1"/>
          <p:nvPr>
            <p:ph idx="3" type="body"/>
          </p:nvPr>
        </p:nvSpPr>
        <p:spPr>
          <a:xfrm>
            <a:off x="111925" y="3792275"/>
            <a:ext cx="5077199" cy="5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Images pulled from the cloud and saved locally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346300" y="440350"/>
            <a:ext cx="4657199" cy="3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is going on here???</a:t>
            </a:r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Load the page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Cleanup any elements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Read local storage locations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Loop on items found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image elements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a gesture to the image element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a callback</a:t>
            </a:r>
          </a:p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rabi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to the right layout</a:t>
            </a:r>
          </a:p>
          <a:p>
            <a:pPr indent="-342900" lvl="1" marL="914400" marR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AutoNum type="alphaLcPeriod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Let the WrapLayout do the work.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0" y="255544"/>
            <a:ext cx="2394225" cy="4256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2" name="Shape 82"/>
          <p:cNvSpPr/>
          <p:nvPr/>
        </p:nvSpPr>
        <p:spPr>
          <a:xfrm>
            <a:off x="5400950" y="1203300"/>
            <a:ext cx="867600" cy="5933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3" name="Shape 83"/>
          <p:cNvCxnSpPr>
            <a:endCxn id="82" idx="1"/>
          </p:cNvCxnSpPr>
          <p:nvPr/>
        </p:nvCxnSpPr>
        <p:spPr>
          <a:xfrm>
            <a:off x="3251749" y="593400"/>
            <a:ext cx="2149200" cy="906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" y="255544"/>
            <a:ext cx="2394225" cy="4256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175" y="2209341"/>
            <a:ext cx="1349749" cy="239957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90" name="Shape 90"/>
          <p:cNvCxnSpPr/>
          <p:nvPr/>
        </p:nvCxnSpPr>
        <p:spPr>
          <a:xfrm flipH="1" rot="10800000">
            <a:off x="2305250" y="2909525"/>
            <a:ext cx="5264099" cy="1001399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stealth"/>
          </a:ln>
        </p:spPr>
      </p:cxnSp>
      <p:sp>
        <p:nvSpPr>
          <p:cNvPr id="91" name="Shape 91"/>
          <p:cNvSpPr txBox="1"/>
          <p:nvPr>
            <p:ph idx="1" type="body"/>
          </p:nvPr>
        </p:nvSpPr>
        <p:spPr>
          <a:xfrm>
            <a:off x="2922100" y="785400"/>
            <a:ext cx="4493399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oh those callbacks….</a:t>
            </a:r>
          </a:p>
          <a:p>
            <a:pPr indent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“I don’t normally just call functions,</a:t>
            </a:r>
          </a:p>
          <a:p>
            <a:pPr indent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when I do I expect you to pass me along.”</a:t>
            </a:r>
          </a:p>
          <a:p>
            <a:pPr indent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ImageSource FTW!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28613" y="393033"/>
            <a:ext cx="8503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Order Of Operations For Today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28625" y="1350176"/>
            <a:ext cx="8503500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Navigation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Events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Layout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Modules / Controls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Binding</a:t>
            </a: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Lato"/>
              <a:buChar char="•"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CSS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266700" lvl="0" marL="137160" marR="0" rtl="0" algn="l">
              <a:lnSpc>
                <a:spcPct val="90000"/>
              </a:lnSpc>
              <a:spcBef>
                <a:spcPts val="0"/>
              </a:spcBef>
              <a:buClr>
                <a:srgbClr val="5CE600"/>
              </a:buClr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